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</p:sldMasterIdLst>
  <p:notesMasterIdLst>
    <p:notesMasterId r:id="rId12"/>
  </p:notesMasterIdLst>
  <p:handoutMasterIdLst>
    <p:handoutMasterId r:id="rId13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1950" y="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D2973-7A98-44E4-8488-CC6CDEAC8F84}" type="datetimeFigureOut">
              <a:rPr lang="nl-NL" smtClean="0"/>
              <a:t>23-4-2020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5A8D6-0C98-46F5-B9EC-E9C08C6C45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2846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B15BD-C251-4361-9924-1908F6DB658F}" type="datetimeFigureOut">
              <a:rPr lang="nl-NL" smtClean="0"/>
              <a:t>23-4-2020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D9CD5-9F55-41D3-AAEF-D83B101467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2641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6916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7952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3131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8682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642675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3743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0447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5895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2284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0929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0503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11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14288" y="6211888"/>
            <a:ext cx="12087226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hthoek 12"/>
          <p:cNvSpPr/>
          <p:nvPr/>
        </p:nvSpPr>
        <p:spPr>
          <a:xfrm>
            <a:off x="2586038" y="6211888"/>
            <a:ext cx="9605962" cy="646112"/>
          </a:xfrm>
          <a:prstGeom prst="rect">
            <a:avLst/>
          </a:prstGeom>
          <a:solidFill>
            <a:srgbClr val="C8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028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9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  <p:pic>
        <p:nvPicPr>
          <p:cNvPr id="1031" name="Afbeelding 6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38238" y="6211888"/>
            <a:ext cx="48260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Afbeelding 10"/>
          <p:cNvPicPr>
            <a:picLocks noChangeAspect="1"/>
          </p:cNvPicPr>
          <p:nvPr/>
        </p:nvPicPr>
        <p:blipFill>
          <a:blip r:embed="rId13"/>
          <a:srcRect l="15472" t="-378519" r="-15472" b="378519"/>
          <a:stretch>
            <a:fillRect/>
          </a:stretch>
        </p:blipFill>
        <p:spPr bwMode="auto">
          <a:xfrm>
            <a:off x="1433513" y="3028950"/>
            <a:ext cx="93249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Afbeelding 17"/>
          <p:cNvPicPr>
            <a:picLocks noChangeAspect="1"/>
          </p:cNvPicPr>
          <p:nvPr/>
        </p:nvPicPr>
        <p:blipFill>
          <a:blip r:embed="rId15"/>
          <a:srcRect t="27655" r="23270" b="25470"/>
          <a:stretch>
            <a:fillRect/>
          </a:stretch>
        </p:blipFill>
        <p:spPr bwMode="auto">
          <a:xfrm>
            <a:off x="28575" y="6205538"/>
            <a:ext cx="10858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Afbeeldingsresultaat voor pebble stad en mens">
            <a:extLst>
              <a:ext uri="{FF2B5EF4-FFF2-40B4-BE49-F238E27FC236}">
                <a16:creationId xmlns:a16="http://schemas.microsoft.com/office/drawing/2014/main" id="{2777A2BD-7E54-4C3E-A067-36AEA2C614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24402" y1="24651" x2="12919" y2="60930"/>
                        <a14:foregroundMark x1="17225" y1="63721" x2="17225" y2="63721"/>
                        <a14:foregroundMark x1="17225" y1="70698" x2="81818" y2="59070"/>
                        <a14:foregroundMark x1="81340" y1="56279" x2="87081" y2="23721"/>
                        <a14:foregroundMark x1="86124" y1="22326" x2="24402" y2="25116"/>
                        <a14:foregroundMark x1="30144" y1="34419" x2="72727" y2="40000"/>
                        <a14:foregroundMark x1="85646" y1="24651" x2="34450" y2="56279"/>
                        <a14:foregroundMark x1="60287" y1="38605" x2="60287" y2="38605"/>
                        <a14:foregroundMark x1="60287" y1="38605" x2="51675" y2="60930"/>
                        <a14:foregroundMark x1="51196" y1="55349" x2="70335" y2="53488"/>
                        <a14:foregroundMark x1="61244" y1="53953" x2="45455" y2="55349"/>
                        <a14:foregroundMark x1="51196" y1="56279" x2="60287" y2="52558"/>
                        <a14:foregroundMark x1="60287" y1="52558" x2="63158" y2="52558"/>
                        <a14:foregroundMark x1="63158" y1="52558" x2="68900" y2="56279"/>
                        <a14:foregroundMark x1="71770" y1="56279" x2="71770" y2="56279"/>
                        <a14:foregroundMark x1="68900" y1="58140" x2="68900" y2="58140"/>
                        <a14:foregroundMark x1="67464" y1="59070" x2="67464" y2="59070"/>
                        <a14:foregroundMark x1="80383" y1="40000" x2="80383" y2="40000"/>
                        <a14:foregroundMark x1="75598" y1="37674" x2="75598" y2="37674"/>
                        <a14:foregroundMark x1="75598" y1="34884" x2="75598" y2="34884"/>
                        <a14:foregroundMark x1="77033" y1="34884" x2="77033" y2="34884"/>
                        <a14:foregroundMark x1="58852" y1="40000" x2="58852" y2="40000"/>
                        <a14:foregroundMark x1="54067" y1="40000" x2="21531" y2="37674"/>
                        <a14:foregroundMark x1="27273" y1="31628" x2="25837" y2="44651"/>
                        <a14:foregroundMark x1="25837" y1="33023" x2="38756" y2="46977"/>
                        <a14:foregroundMark x1="39713" y1="41860" x2="39713" y2="41860"/>
                        <a14:foregroundMark x1="39713" y1="41395" x2="37321" y2="44186"/>
                        <a14:foregroundMark x1="36842" y1="50698" x2="36842" y2="50698"/>
                        <a14:foregroundMark x1="36842" y1="53953" x2="36842" y2="53953"/>
                        <a14:foregroundMark x1="31579" y1="60465" x2="31579" y2="60465"/>
                        <a14:foregroundMark x1="33971" y1="60465" x2="35407" y2="56744"/>
                        <a14:foregroundMark x1="39713" y1="55349" x2="42584" y2="54884"/>
                        <a14:foregroundMark x1="44498" y1="54884" x2="44498" y2="54884"/>
                        <a14:foregroundMark x1="44498" y1="54884" x2="44498" y2="54884"/>
                        <a14:foregroundMark x1="44498" y1="56279" x2="46890" y2="56279"/>
                        <a14:foregroundMark x1="52632" y1="55349" x2="55981" y2="53953"/>
                        <a14:foregroundMark x1="55981" y1="53953" x2="55981" y2="53953"/>
                        <a14:foregroundMark x1="59809" y1="52558" x2="60287" y2="49767"/>
                        <a14:foregroundMark x1="61244" y1="48372" x2="61244" y2="48372"/>
                        <a14:foregroundMark x1="51196" y1="40000" x2="51196" y2="40000"/>
                        <a14:foregroundMark x1="47368" y1="40465" x2="47368" y2="40465"/>
                        <a14:foregroundMark x1="44498" y1="40465" x2="44498" y2="40465"/>
                        <a14:foregroundMark x1="40191" y1="37674" x2="38278" y2="34884"/>
                        <a14:foregroundMark x1="35885" y1="34884" x2="35885" y2="34884"/>
                        <a14:foregroundMark x1="35885" y1="34884" x2="35885" y2="34884"/>
                        <a14:foregroundMark x1="35885" y1="35814" x2="35885" y2="35814"/>
                        <a14:foregroundMark x1="35407" y1="34419" x2="35407" y2="34419"/>
                        <a14:foregroundMark x1="35407" y1="33488" x2="35407" y2="33488"/>
                        <a14:foregroundMark x1="34450" y1="57674" x2="34450" y2="57674"/>
                        <a14:foregroundMark x1="33971" y1="57674" x2="48325" y2="52093"/>
                        <a14:foregroundMark x1="54545" y1="48372" x2="54545" y2="48372"/>
                        <a14:foregroundMark x1="57416" y1="45581" x2="59809" y2="41395"/>
                        <a14:foregroundMark x1="64115" y1="38605" x2="64115" y2="38605"/>
                        <a14:foregroundMark x1="67464" y1="37674" x2="67464" y2="37674"/>
                        <a14:foregroundMark x1="68900" y1="35814" x2="71770" y2="34419"/>
                        <a14:foregroundMark x1="75598" y1="34419" x2="75598" y2="34419"/>
                        <a14:foregroundMark x1="77033" y1="33488" x2="77033" y2="33488"/>
                        <a14:foregroundMark x1="75598" y1="38605" x2="75598" y2="38605"/>
                        <a14:foregroundMark x1="74641" y1="41860" x2="74641" y2="44186"/>
                        <a14:foregroundMark x1="71770" y1="45581" x2="71292" y2="47442"/>
                        <a14:foregroundMark x1="70335" y1="47442" x2="70335" y2="47442"/>
                        <a14:foregroundMark x1="64115" y1="52093" x2="61722" y2="52093"/>
                        <a14:foregroundMark x1="58852" y1="53953" x2="58373" y2="59070"/>
                        <a14:foregroundMark x1="57416" y1="60465" x2="57416" y2="60465"/>
                        <a14:foregroundMark x1="56938" y1="60465" x2="52632" y2="60930"/>
                        <a14:foregroundMark x1="52632" y1="60930" x2="52632" y2="60930"/>
                        <a14:foregroundMark x1="51196" y1="59535" x2="46890" y2="61860"/>
                        <a14:foregroundMark x1="45455" y1="61860" x2="45455" y2="61860"/>
                        <a14:foregroundMark x1="40191" y1="57674" x2="40191" y2="57674"/>
                        <a14:foregroundMark x1="30144" y1="45581" x2="28230" y2="44651"/>
                        <a14:foregroundMark x1="25837" y1="42791" x2="25837" y2="42791"/>
                        <a14:foregroundMark x1="25837" y1="40465" x2="25837" y2="40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818" y="6176963"/>
            <a:ext cx="569439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67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ing.com/map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496146"/>
          </a:xfrm>
        </p:spPr>
        <p:txBody>
          <a:bodyPr/>
          <a:lstStyle/>
          <a:p>
            <a:r>
              <a:rPr lang="nl-NL" dirty="0" smtClean="0"/>
              <a:t>Leerarrangement 1 </a:t>
            </a:r>
            <a:br>
              <a:rPr lang="nl-NL" dirty="0" smtClean="0"/>
            </a:br>
            <a:r>
              <a:rPr lang="nl-NL" sz="4400" b="1" dirty="0" smtClean="0">
                <a:solidFill>
                  <a:srgbClr val="002060"/>
                </a:solidFill>
                <a:latin typeface="Calibri" pitchFamily="34" charset="0"/>
              </a:rPr>
              <a:t>Inventarisatie </a:t>
            </a:r>
            <a:r>
              <a:rPr lang="nl-NL" sz="4400" b="1" dirty="0">
                <a:solidFill>
                  <a:srgbClr val="002060"/>
                </a:solidFill>
                <a:latin typeface="Calibri" pitchFamily="34" charset="0"/>
              </a:rPr>
              <a:t>opdracht en plangebied</a:t>
            </a:r>
            <a:endParaRPr lang="nl-NL" sz="44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Festival Mundial verhuist naar Spoorzone Tilburg - Omroep Braba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591" y="2910649"/>
            <a:ext cx="5064817" cy="28481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71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2552" y="582629"/>
            <a:ext cx="10515600" cy="665653"/>
          </a:xfrm>
        </p:spPr>
        <p:txBody>
          <a:bodyPr/>
          <a:lstStyle/>
          <a:p>
            <a:r>
              <a:rPr lang="nl-NL" sz="4800" i="1" dirty="0">
                <a:latin typeface="Calibri" pitchFamily="34" charset="0"/>
              </a:rPr>
              <a:t> </a:t>
            </a:r>
            <a:r>
              <a:rPr lang="nl-NL" sz="3200" dirty="0">
                <a:latin typeface="Calibri" pitchFamily="34" charset="0"/>
              </a:rPr>
              <a:t>1920_IRG_1_ Inventarisatie opdracht en plangebied</a:t>
            </a:r>
            <a:endParaRPr lang="nl-NL" sz="3200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96883" y="1478228"/>
            <a:ext cx="3954697" cy="9387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nl-NL" sz="1100" b="1" dirty="0" smtClean="0">
                <a:solidFill>
                  <a:srgbClr val="0070C0"/>
                </a:solidFill>
                <a:ea typeface="Calibri" pitchFamily="34" charset="0"/>
                <a:cs typeface="Arial" charset="0"/>
              </a:rPr>
              <a:t>Leerdoelen</a:t>
            </a:r>
            <a:endParaRPr lang="nl-NL" sz="1100" b="1" dirty="0">
              <a:solidFill>
                <a:srgbClr val="0070C0"/>
              </a:solidFill>
              <a:ea typeface="Calibri" pitchFamily="34" charset="0"/>
              <a:cs typeface="Arial" charset="0"/>
            </a:endParaRPr>
          </a:p>
          <a:p>
            <a:r>
              <a:rPr lang="nl-NL" sz="1100" dirty="0">
                <a:latin typeface="+mj-lt"/>
                <a:ea typeface="Calibri" pitchFamily="34" charset="0"/>
                <a:cs typeface="Arial" charset="0"/>
              </a:rPr>
              <a:t>Na het maken van dit leerarrangement kun je: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nl-NL" sz="1100" dirty="0" smtClean="0">
                <a:latin typeface="+mj-lt"/>
                <a:ea typeface="Calibri" pitchFamily="34" charset="0"/>
                <a:cs typeface="Arial" charset="0"/>
              </a:rPr>
              <a:t>Wensen van de opdrachtgever in kaart brengen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nl-NL" sz="1100" dirty="0" smtClean="0">
                <a:latin typeface="+mj-lt"/>
                <a:ea typeface="Calibri" pitchFamily="34" charset="0"/>
                <a:cs typeface="Arial" charset="0"/>
              </a:rPr>
              <a:t>Een </a:t>
            </a:r>
            <a:r>
              <a:rPr lang="nl-NL" sz="1100" dirty="0">
                <a:latin typeface="+mj-lt"/>
                <a:ea typeface="Calibri" pitchFamily="34" charset="0"/>
                <a:cs typeface="Arial" charset="0"/>
              </a:rPr>
              <a:t>inventarisatie maken van het </a:t>
            </a:r>
            <a:r>
              <a:rPr lang="nl-NL" sz="1100" dirty="0" smtClean="0">
                <a:latin typeface="+mj-lt"/>
                <a:ea typeface="Calibri" pitchFamily="34" charset="0"/>
                <a:cs typeface="Arial" charset="0"/>
              </a:rPr>
              <a:t>plangebied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nl-NL" sz="1100" dirty="0" smtClean="0">
                <a:latin typeface="+mj-lt"/>
                <a:ea typeface="Calibri" pitchFamily="34" charset="0"/>
                <a:cs typeface="Arial" charset="0"/>
              </a:rPr>
              <a:t>Beschikbare bronnen raadplegen en informatie verwerken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 cstate="print"/>
          <a:srcRect l="21805" r="10840"/>
          <a:stretch/>
        </p:blipFill>
        <p:spPr>
          <a:xfrm>
            <a:off x="369262" y="1415760"/>
            <a:ext cx="299335" cy="412425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83693" y="2542995"/>
            <a:ext cx="3949718" cy="26314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nl-NL" sz="1100" b="1" dirty="0">
                <a:solidFill>
                  <a:srgbClr val="0070C0"/>
                </a:solidFill>
                <a:ea typeface="Calibri" pitchFamily="34" charset="0"/>
                <a:cs typeface="Arial" charset="0"/>
              </a:rPr>
              <a:t>Leerproduct	</a:t>
            </a:r>
            <a:r>
              <a:rPr lang="nl-NL" sz="1100" b="1" dirty="0">
                <a:ea typeface="Calibri" pitchFamily="34" charset="0"/>
                <a:cs typeface="Arial" charset="0"/>
              </a:rPr>
              <a:t>		</a:t>
            </a:r>
          </a:p>
          <a:p>
            <a:pPr eaLnBrk="0" hangingPunct="0"/>
            <a:r>
              <a:rPr lang="nl-NL" sz="1100" dirty="0" smtClean="0">
                <a:latin typeface="+mj-lt"/>
                <a:ea typeface="Calibri" pitchFamily="34" charset="0"/>
                <a:cs typeface="Arial" charset="0"/>
              </a:rPr>
              <a:t>Een verslag met daarin: </a:t>
            </a:r>
          </a:p>
          <a:p>
            <a:pPr marL="171450" indent="-171450" eaLnBrk="0" hangingPunct="0">
              <a:buFontTx/>
              <a:buChar char="-"/>
            </a:pPr>
            <a:r>
              <a:rPr lang="nl-NL" sz="1100" dirty="0" smtClean="0">
                <a:latin typeface="+mj-lt"/>
                <a:ea typeface="Calibri" pitchFamily="34" charset="0"/>
                <a:cs typeface="Arial" charset="0"/>
              </a:rPr>
              <a:t>Wensen van de opdrachtgever</a:t>
            </a:r>
          </a:p>
          <a:p>
            <a:pPr marL="171450" indent="-171450" eaLnBrk="0" hangingPunct="0">
              <a:buFontTx/>
              <a:buChar char="-"/>
            </a:pPr>
            <a:r>
              <a:rPr lang="nl-NL" sz="1100" dirty="0" smtClean="0">
                <a:latin typeface="+mj-lt"/>
                <a:ea typeface="Calibri" pitchFamily="34" charset="0"/>
                <a:cs typeface="Arial" charset="0"/>
              </a:rPr>
              <a:t>Zelfgemaakte kaart van het plangebied </a:t>
            </a:r>
          </a:p>
          <a:p>
            <a:pPr marL="171450" indent="-171450" eaLnBrk="0" hangingPunct="0">
              <a:buFontTx/>
              <a:buChar char="-"/>
            </a:pPr>
            <a:r>
              <a:rPr lang="nl-NL" sz="1100" dirty="0" smtClean="0">
                <a:latin typeface="+mj-lt"/>
                <a:ea typeface="Calibri" pitchFamily="34" charset="0"/>
                <a:cs typeface="Arial" charset="0"/>
              </a:rPr>
              <a:t>Informatie over de locatie op het gebied van: </a:t>
            </a:r>
          </a:p>
          <a:p>
            <a:pPr marL="628650" lvl="1" indent="-171450" eaLnBrk="0" hangingPunct="0">
              <a:buFontTx/>
              <a:buChar char="-"/>
            </a:pPr>
            <a:r>
              <a:rPr lang="nl-NL" sz="1100" dirty="0" smtClean="0">
                <a:latin typeface="+mj-lt"/>
                <a:ea typeface="Calibri" pitchFamily="34" charset="0"/>
                <a:cs typeface="Arial" charset="0"/>
              </a:rPr>
              <a:t>Grondsoort</a:t>
            </a:r>
          </a:p>
          <a:p>
            <a:pPr marL="628650" lvl="1" indent="-171450" eaLnBrk="0" hangingPunct="0">
              <a:buFontTx/>
              <a:buChar char="-"/>
            </a:pPr>
            <a:r>
              <a:rPr lang="nl-NL" sz="1100" dirty="0" smtClean="0">
                <a:latin typeface="+mj-lt"/>
                <a:ea typeface="Calibri" pitchFamily="34" charset="0"/>
                <a:cs typeface="Arial" charset="0"/>
              </a:rPr>
              <a:t>flora en fauna</a:t>
            </a:r>
          </a:p>
          <a:p>
            <a:pPr marL="628650" lvl="1" indent="-171450" eaLnBrk="0" hangingPunct="0">
              <a:buFontTx/>
              <a:buChar char="-"/>
            </a:pPr>
            <a:r>
              <a:rPr lang="nl-NL" sz="1100" dirty="0" smtClean="0">
                <a:latin typeface="+mj-lt"/>
                <a:ea typeface="Calibri" pitchFamily="34" charset="0"/>
                <a:cs typeface="Arial" charset="0"/>
              </a:rPr>
              <a:t>infrastructuur </a:t>
            </a:r>
            <a:endParaRPr lang="nl-NL" sz="1100" dirty="0">
              <a:latin typeface="+mj-lt"/>
              <a:ea typeface="Calibri" pitchFamily="34" charset="0"/>
              <a:cs typeface="Arial" charset="0"/>
            </a:endParaRPr>
          </a:p>
          <a:p>
            <a:pPr marL="628650" lvl="1" indent="-171450" eaLnBrk="0" hangingPunct="0">
              <a:buFontTx/>
              <a:buChar char="-"/>
            </a:pPr>
            <a:r>
              <a:rPr lang="nl-NL" sz="1100" dirty="0" smtClean="0">
                <a:latin typeface="+mj-lt"/>
                <a:ea typeface="Calibri" pitchFamily="34" charset="0"/>
                <a:cs typeface="Arial" charset="0"/>
              </a:rPr>
              <a:t>historie </a:t>
            </a:r>
          </a:p>
          <a:p>
            <a:pPr marL="171450" indent="-171450" eaLnBrk="0" hangingPunct="0">
              <a:buFontTx/>
              <a:buChar char="-"/>
            </a:pPr>
            <a:r>
              <a:rPr lang="nl-NL" sz="1100" dirty="0" smtClean="0">
                <a:latin typeface="+mj-lt"/>
                <a:ea typeface="Calibri" pitchFamily="34" charset="0"/>
                <a:cs typeface="Arial" charset="0"/>
              </a:rPr>
              <a:t>Inventarisatie van de eerste ideeën op het gebied van : </a:t>
            </a:r>
          </a:p>
          <a:p>
            <a:pPr marL="628650" lvl="1" indent="-171450" eaLnBrk="0" hangingPunct="0">
              <a:buFontTx/>
              <a:buChar char="-"/>
            </a:pPr>
            <a:r>
              <a:rPr lang="nl-NL" sz="1100" dirty="0" smtClean="0">
                <a:latin typeface="+mj-lt"/>
                <a:ea typeface="Calibri" pitchFamily="34" charset="0"/>
                <a:cs typeface="Arial" charset="0"/>
              </a:rPr>
              <a:t>Mogelijkheden op gebied van recreatie</a:t>
            </a:r>
            <a:r>
              <a:rPr lang="nl-NL" sz="1100" dirty="0">
                <a:latin typeface="+mj-lt"/>
                <a:ea typeface="Calibri" pitchFamily="34" charset="0"/>
                <a:cs typeface="Arial" charset="0"/>
              </a:rPr>
              <a:t>;</a:t>
            </a:r>
          </a:p>
          <a:p>
            <a:pPr marL="628650" lvl="1" indent="-171450" eaLnBrk="0" hangingPunct="0">
              <a:buFontTx/>
              <a:buChar char="-"/>
            </a:pPr>
            <a:r>
              <a:rPr lang="nl-NL" sz="1100" dirty="0" smtClean="0">
                <a:latin typeface="+mj-lt"/>
                <a:ea typeface="Calibri" pitchFamily="34" charset="0"/>
                <a:cs typeface="Arial" charset="0"/>
              </a:rPr>
              <a:t>Duurzaamheid op gebied van water &amp; energie</a:t>
            </a:r>
            <a:r>
              <a:rPr lang="nl-NL" sz="1100" dirty="0">
                <a:latin typeface="+mj-lt"/>
                <a:ea typeface="Calibri" pitchFamily="34" charset="0"/>
                <a:cs typeface="Arial" charset="0"/>
              </a:rPr>
              <a:t>;</a:t>
            </a:r>
          </a:p>
          <a:p>
            <a:pPr marL="628650" lvl="1" indent="-171450" eaLnBrk="0" hangingPunct="0">
              <a:buFontTx/>
              <a:buChar char="-"/>
            </a:pPr>
            <a:r>
              <a:rPr lang="nl-NL" sz="1100" dirty="0" smtClean="0">
                <a:latin typeface="+mj-lt"/>
                <a:ea typeface="Calibri" pitchFamily="34" charset="0"/>
                <a:cs typeface="Arial" charset="0"/>
              </a:rPr>
              <a:t>hoe </a:t>
            </a:r>
            <a:r>
              <a:rPr lang="nl-NL" sz="1100" dirty="0">
                <a:latin typeface="+mj-lt"/>
                <a:ea typeface="Calibri" pitchFamily="34" charset="0"/>
                <a:cs typeface="Arial" charset="0"/>
              </a:rPr>
              <a:t>een gezonde leefstijl gestimuleerd kan worden; </a:t>
            </a:r>
          </a:p>
          <a:p>
            <a:pPr marL="628650" lvl="1" indent="-171450" eaLnBrk="0" hangingPunct="0">
              <a:buFontTx/>
              <a:buChar char="-"/>
            </a:pPr>
            <a:r>
              <a:rPr lang="nl-NL" sz="1100" dirty="0" smtClean="0">
                <a:latin typeface="+mj-lt"/>
                <a:ea typeface="Calibri" pitchFamily="34" charset="0"/>
                <a:cs typeface="Arial" charset="0"/>
              </a:rPr>
              <a:t>het vergroten </a:t>
            </a:r>
            <a:r>
              <a:rPr lang="nl-NL" sz="1100" dirty="0">
                <a:latin typeface="+mj-lt"/>
                <a:ea typeface="Calibri" pitchFamily="34" charset="0"/>
                <a:cs typeface="Arial" charset="0"/>
              </a:rPr>
              <a:t>van de leefbaarheid in het gebied</a:t>
            </a:r>
            <a:r>
              <a:rPr lang="nl-NL" sz="1100" dirty="0" smtClean="0">
                <a:latin typeface="+mj-lt"/>
                <a:ea typeface="Calibri" pitchFamily="34" charset="0"/>
                <a:cs typeface="Arial" charset="0"/>
              </a:rPr>
              <a:t>.</a:t>
            </a:r>
          </a:p>
          <a:p>
            <a:pPr marL="628650" lvl="1" indent="-171450" eaLnBrk="0" hangingPunct="0">
              <a:buFontTx/>
              <a:buChar char="-"/>
            </a:pPr>
            <a:r>
              <a:rPr lang="nl-NL" sz="1100" dirty="0">
                <a:latin typeface="+mj-lt"/>
                <a:ea typeface="Calibri" pitchFamily="34" charset="0"/>
                <a:cs typeface="Arial" charset="0"/>
              </a:rPr>
              <a:t>h</a:t>
            </a:r>
            <a:r>
              <a:rPr lang="nl-NL" sz="1100" dirty="0" smtClean="0">
                <a:latin typeface="+mj-lt"/>
                <a:ea typeface="Calibri" pitchFamily="34" charset="0"/>
                <a:cs typeface="Arial" charset="0"/>
              </a:rPr>
              <a:t>et optimaliseren van reststromen</a:t>
            </a:r>
            <a:endParaRPr lang="nl-NL" sz="1100" dirty="0">
              <a:latin typeface="+mj-lt"/>
              <a:ea typeface="Calibri" pitchFamily="34" charset="0"/>
              <a:cs typeface="Arial" charset="0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9262" y="2627633"/>
            <a:ext cx="263290" cy="321303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92481" y="1644132"/>
            <a:ext cx="266283" cy="416301"/>
          </a:xfrm>
          <a:prstGeom prst="rect">
            <a:avLst/>
          </a:prstGeom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5445041" y="1478228"/>
            <a:ext cx="3952509" cy="17851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nl-NL" sz="1100" b="1" dirty="0" smtClean="0">
                <a:solidFill>
                  <a:srgbClr val="0070C0"/>
                </a:solidFill>
                <a:ea typeface="Calibri" pitchFamily="34" charset="0"/>
                <a:cs typeface="Arial" charset="0"/>
              </a:rPr>
              <a:t>Leerpad		</a:t>
            </a:r>
            <a:r>
              <a:rPr lang="nl-NL" sz="1100" b="1" dirty="0">
                <a:ea typeface="Calibri" pitchFamily="34" charset="0"/>
                <a:cs typeface="Arial" charset="0"/>
              </a:rPr>
              <a:t>	</a:t>
            </a:r>
            <a:r>
              <a:rPr lang="nl-NL" sz="1100" dirty="0" smtClean="0">
                <a:ea typeface="Calibri" pitchFamily="34" charset="0"/>
                <a:cs typeface="Arial" charset="0"/>
              </a:rPr>
              <a:t/>
            </a:r>
            <a:br>
              <a:rPr lang="nl-NL" sz="1100" dirty="0" smtClean="0">
                <a:ea typeface="Calibri" pitchFamily="34" charset="0"/>
                <a:cs typeface="Arial" charset="0"/>
              </a:rPr>
            </a:br>
            <a:r>
              <a:rPr lang="nl-NL" sz="1100" dirty="0" smtClean="0">
                <a:ea typeface="Calibri" pitchFamily="34" charset="0"/>
                <a:cs typeface="Arial" charset="0"/>
              </a:rPr>
              <a:t>- </a:t>
            </a:r>
            <a:r>
              <a:rPr lang="nl-NL" sz="1100" dirty="0">
                <a:latin typeface="+mj-lt"/>
                <a:ea typeface="Calibri" pitchFamily="34" charset="0"/>
                <a:cs typeface="Arial" charset="0"/>
              </a:rPr>
              <a:t>Ga op zoek naar informatie over bovengenoemde onderwerpen.</a:t>
            </a:r>
            <a:br>
              <a:rPr lang="nl-NL" sz="1100" dirty="0">
                <a:latin typeface="+mj-lt"/>
                <a:ea typeface="Calibri" pitchFamily="34" charset="0"/>
                <a:cs typeface="Arial" charset="0"/>
              </a:rPr>
            </a:br>
            <a:r>
              <a:rPr lang="nl-NL" sz="1100" dirty="0">
                <a:latin typeface="+mj-lt"/>
                <a:ea typeface="Calibri" pitchFamily="34" charset="0"/>
                <a:cs typeface="Arial" charset="0"/>
              </a:rPr>
              <a:t>- Gebruik </a:t>
            </a:r>
            <a:r>
              <a:rPr lang="nl-NL" sz="1100" dirty="0" smtClean="0">
                <a:latin typeface="+mj-lt"/>
                <a:ea typeface="Calibri" pitchFamily="34" charset="0"/>
                <a:cs typeface="Arial" charset="0"/>
              </a:rPr>
              <a:t>beschikbare bronnen om </a:t>
            </a:r>
            <a:r>
              <a:rPr lang="nl-NL" sz="1100" dirty="0">
                <a:latin typeface="+mj-lt"/>
                <a:ea typeface="Calibri" pitchFamily="34" charset="0"/>
                <a:cs typeface="Arial" charset="0"/>
              </a:rPr>
              <a:t>informatieve afbeeldingen te kunnen maken en vinden. Je kunt ook eigen gemaakte foto’s van het gebied in je verslag gebruiken</a:t>
            </a:r>
            <a:r>
              <a:rPr lang="nl-NL" sz="1100" dirty="0" smtClean="0">
                <a:latin typeface="+mj-lt"/>
                <a:ea typeface="Calibri" pitchFamily="34" charset="0"/>
                <a:cs typeface="Arial" charset="0"/>
              </a:rPr>
              <a:t>.</a:t>
            </a:r>
            <a:r>
              <a:rPr lang="nl-NL" sz="1100" dirty="0">
                <a:latin typeface="+mj-lt"/>
                <a:ea typeface="Calibri" pitchFamily="34" charset="0"/>
                <a:cs typeface="Arial" charset="0"/>
              </a:rPr>
              <a:t/>
            </a:r>
            <a:br>
              <a:rPr lang="nl-NL" sz="1100" dirty="0">
                <a:latin typeface="+mj-lt"/>
                <a:ea typeface="Calibri" pitchFamily="34" charset="0"/>
                <a:cs typeface="Arial" charset="0"/>
              </a:rPr>
            </a:br>
            <a:r>
              <a:rPr lang="nl-NL" sz="1100" dirty="0">
                <a:latin typeface="+mj-lt"/>
                <a:ea typeface="Calibri" pitchFamily="34" charset="0"/>
                <a:cs typeface="Arial" charset="0"/>
              </a:rPr>
              <a:t>- Maak een kaart van het plangebied. </a:t>
            </a:r>
            <a:r>
              <a:rPr lang="nl-NL" sz="1100" dirty="0" smtClean="0">
                <a:latin typeface="+mj-lt"/>
                <a:ea typeface="Calibri" pitchFamily="34" charset="0"/>
                <a:cs typeface="Arial" charset="0"/>
              </a:rPr>
              <a:t>Denk aan de schaal. </a:t>
            </a:r>
            <a:endParaRPr lang="nl-NL" sz="1100" dirty="0">
              <a:latin typeface="+mj-lt"/>
              <a:ea typeface="Calibri" pitchFamily="34" charset="0"/>
              <a:cs typeface="Arial" charset="0"/>
            </a:endParaRPr>
          </a:p>
          <a:p>
            <a:pPr eaLnBrk="0" hangingPunct="0"/>
            <a:r>
              <a:rPr lang="nl-NL" sz="1100" dirty="0" smtClean="0">
                <a:latin typeface="+mj-lt"/>
                <a:ea typeface="Calibri" pitchFamily="34" charset="0"/>
                <a:cs typeface="Arial" charset="0"/>
              </a:rPr>
              <a:t>- Zoek </a:t>
            </a:r>
            <a:r>
              <a:rPr lang="nl-NL" sz="1100" dirty="0">
                <a:latin typeface="+mj-lt"/>
                <a:ea typeface="Calibri" pitchFamily="34" charset="0"/>
                <a:cs typeface="Arial" charset="0"/>
              </a:rPr>
              <a:t>vergelijkbare initiatieven in Nederland om inspiratie op te doen voor het ontwerp. </a:t>
            </a:r>
            <a:endParaRPr lang="nl-NL" sz="1100" dirty="0" smtClean="0">
              <a:latin typeface="+mj-lt"/>
              <a:ea typeface="Calibri" pitchFamily="34" charset="0"/>
              <a:cs typeface="Arial" charset="0"/>
            </a:endParaRPr>
          </a:p>
          <a:p>
            <a:pPr eaLnBrk="0" hangingPunct="0"/>
            <a:r>
              <a:rPr lang="nl-NL" sz="1100" b="1" dirty="0" smtClean="0">
                <a:latin typeface="+mj-lt"/>
                <a:ea typeface="Calibri" pitchFamily="34" charset="0"/>
                <a:cs typeface="Arial" charset="0"/>
              </a:rPr>
              <a:t>Maak </a:t>
            </a:r>
            <a:r>
              <a:rPr lang="nl-NL" sz="1100" b="1" dirty="0">
                <a:latin typeface="+mj-lt"/>
                <a:ea typeface="Calibri" pitchFamily="34" charset="0"/>
                <a:cs typeface="Arial" charset="0"/>
              </a:rPr>
              <a:t>veel gebruik van afbeeldingen om je verhaal te ondersteunen.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445041" y="3412616"/>
            <a:ext cx="3952509" cy="12772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nl-NL" sz="1100" b="1" dirty="0" smtClean="0">
                <a:solidFill>
                  <a:srgbClr val="0070C0"/>
                </a:solidFill>
                <a:ea typeface="Calibri" pitchFamily="34" charset="0"/>
                <a:cs typeface="Arial" charset="0"/>
              </a:rPr>
              <a:t>Samenwerken</a:t>
            </a:r>
            <a:endParaRPr lang="nl-NL" sz="1100" dirty="0" smtClean="0">
              <a:ea typeface="Calibri" pitchFamily="34" charset="0"/>
              <a:cs typeface="Arial" charset="0"/>
            </a:endParaRP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nl-NL" sz="1100" dirty="0">
                <a:latin typeface="+mj-lt"/>
                <a:ea typeface="Calibri" pitchFamily="34" charset="0"/>
                <a:cs typeface="Arial" charset="0"/>
              </a:rPr>
              <a:t>Plaats je product </a:t>
            </a:r>
            <a:r>
              <a:rPr lang="nl-NL" sz="1100" dirty="0" smtClean="0">
                <a:latin typeface="+mj-lt"/>
                <a:ea typeface="Calibri" pitchFamily="34" charset="0"/>
                <a:cs typeface="Arial" charset="0"/>
              </a:rPr>
              <a:t>op het Leerplatform.</a:t>
            </a: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nl-NL" sz="1100" dirty="0" smtClean="0">
                <a:latin typeface="+mj-lt"/>
                <a:ea typeface="Calibri" pitchFamily="34" charset="0"/>
                <a:cs typeface="Arial" charset="0"/>
              </a:rPr>
              <a:t>Bekijk </a:t>
            </a:r>
            <a:r>
              <a:rPr lang="nl-NL" sz="1100" dirty="0">
                <a:latin typeface="+mj-lt"/>
                <a:ea typeface="Calibri" pitchFamily="34" charset="0"/>
                <a:cs typeface="Arial" charset="0"/>
              </a:rPr>
              <a:t>leerproducten van anderen </a:t>
            </a:r>
            <a:r>
              <a:rPr lang="nl-NL" sz="1100" dirty="0" smtClean="0">
                <a:latin typeface="+mj-lt"/>
                <a:ea typeface="Calibri" pitchFamily="34" charset="0"/>
                <a:cs typeface="Arial" charset="0"/>
              </a:rPr>
              <a:t>en </a:t>
            </a:r>
            <a:r>
              <a:rPr lang="nl-NL" sz="1100" dirty="0">
                <a:latin typeface="+mj-lt"/>
                <a:ea typeface="Calibri" pitchFamily="34" charset="0"/>
                <a:cs typeface="Arial" charset="0"/>
              </a:rPr>
              <a:t>geef feedback.</a:t>
            </a: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nl-NL" sz="1100" dirty="0">
                <a:latin typeface="+mj-lt"/>
                <a:ea typeface="Calibri" pitchFamily="34" charset="0"/>
                <a:cs typeface="Arial" charset="0"/>
              </a:rPr>
              <a:t>Verbeter je leerproduct en plaats versie 2</a:t>
            </a: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nl-NL" sz="1100" dirty="0">
                <a:latin typeface="+mj-lt"/>
                <a:ea typeface="Calibri" pitchFamily="34" charset="0"/>
                <a:cs typeface="Arial" charset="0"/>
              </a:rPr>
              <a:t>Deze opdracht maak je </a:t>
            </a:r>
            <a:r>
              <a:rPr lang="nl-NL" sz="1100" dirty="0" smtClean="0">
                <a:latin typeface="+mj-lt"/>
                <a:ea typeface="Calibri" pitchFamily="34" charset="0"/>
                <a:cs typeface="Arial" charset="0"/>
              </a:rPr>
              <a:t>met je projectgroep</a:t>
            </a:r>
            <a:endParaRPr lang="nl-NL" sz="1100" dirty="0">
              <a:latin typeface="+mj-lt"/>
              <a:ea typeface="Calibri" pitchFamily="34" charset="0"/>
              <a:cs typeface="Arial" charset="0"/>
            </a:endParaRP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nl-NL" sz="1100" dirty="0">
                <a:latin typeface="+mj-lt"/>
                <a:ea typeface="Calibri" pitchFamily="34" charset="0"/>
                <a:cs typeface="Arial" charset="0"/>
              </a:rPr>
              <a:t>Versie 1 </a:t>
            </a:r>
            <a:r>
              <a:rPr lang="nl-NL" sz="1100" dirty="0" smtClean="0">
                <a:latin typeface="+mj-lt"/>
                <a:ea typeface="Calibri" pitchFamily="34" charset="0"/>
                <a:cs typeface="Arial" charset="0"/>
              </a:rPr>
              <a:t>15-05-2020</a:t>
            </a:r>
            <a:endParaRPr lang="nl-NL" sz="1100" dirty="0">
              <a:latin typeface="+mj-lt"/>
              <a:ea typeface="Calibri" pitchFamily="34" charset="0"/>
              <a:cs typeface="Arial" charset="0"/>
            </a:endParaRP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nl-NL" sz="1100" dirty="0">
                <a:latin typeface="+mj-lt"/>
                <a:ea typeface="Calibri" pitchFamily="34" charset="0"/>
                <a:cs typeface="Arial" charset="0"/>
              </a:rPr>
              <a:t>Versie 2 </a:t>
            </a:r>
            <a:r>
              <a:rPr lang="nl-NL" sz="1100" dirty="0" smtClean="0">
                <a:latin typeface="+mj-lt"/>
                <a:ea typeface="Calibri" pitchFamily="34" charset="0"/>
                <a:cs typeface="Arial" charset="0"/>
              </a:rPr>
              <a:t>22-05-2020</a:t>
            </a:r>
            <a:endParaRPr lang="nl-NL" sz="1100" dirty="0">
              <a:latin typeface="+mj-lt"/>
              <a:ea typeface="Calibri" pitchFamily="34" charset="0"/>
              <a:cs typeface="Arial" charset="0"/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72953" y="3412616"/>
            <a:ext cx="385812" cy="26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566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ea typeface="Calibri" pitchFamily="34" charset="0"/>
                <a:cs typeface="Arial" charset="0"/>
              </a:rPr>
              <a:t>Zelfgemaakte kaart van het plangebied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2041" y="1454727"/>
            <a:ext cx="4975642" cy="44907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Bing Brings Search To The Forefront Of The New Bing Maps Preview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774" y="2033107"/>
            <a:ext cx="2828694" cy="159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hoek 4"/>
          <p:cNvSpPr/>
          <p:nvPr/>
        </p:nvSpPr>
        <p:spPr>
          <a:xfrm>
            <a:off x="1974774" y="3597334"/>
            <a:ext cx="2364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smtClean="0">
                <a:hlinkClick r:id="rId4"/>
              </a:rPr>
              <a:t>www.bing.com/maps</a:t>
            </a:r>
            <a:r>
              <a:rPr lang="nl-NL" dirty="0" smtClean="0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17227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ea typeface="Calibri" pitchFamily="34" charset="0"/>
                <a:cs typeface="Arial" charset="0"/>
              </a:rPr>
              <a:t>Zelfgemaakte kaart van het plangebied </a:t>
            </a:r>
            <a:endParaRPr lang="nl-NL" dirty="0"/>
          </a:p>
        </p:txBody>
      </p:sp>
      <p:pic>
        <p:nvPicPr>
          <p:cNvPr id="10" name="45073F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12534" y="1551686"/>
            <a:ext cx="6966931" cy="444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7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ea typeface="Calibri" pitchFamily="34" charset="0"/>
                <a:cs typeface="Arial" charset="0"/>
              </a:rPr>
              <a:t>Informatie over de locatie op het gebied van: </a:t>
            </a:r>
            <a:br>
              <a:rPr lang="nl-NL" dirty="0">
                <a:ea typeface="Calibri" pitchFamily="34" charset="0"/>
                <a:cs typeface="Arial" charset="0"/>
              </a:rPr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0" hangingPunct="0">
              <a:buFont typeface="Wingdings" panose="05000000000000000000" pitchFamily="2" charset="2"/>
              <a:buChar char="§"/>
            </a:pPr>
            <a:r>
              <a:rPr lang="nl-NL" sz="3200" dirty="0" smtClean="0">
                <a:ea typeface="Calibri" pitchFamily="34" charset="0"/>
                <a:cs typeface="Arial" charset="0"/>
              </a:rPr>
              <a:t> Grondsoort</a:t>
            </a:r>
            <a:endParaRPr lang="nl-NL" sz="3200" dirty="0">
              <a:ea typeface="Calibri" pitchFamily="34" charset="0"/>
              <a:cs typeface="Arial" charset="0"/>
            </a:endParaRPr>
          </a:p>
          <a:p>
            <a:pPr lvl="1" eaLnBrk="0" hangingPunct="0">
              <a:buFont typeface="Wingdings" panose="05000000000000000000" pitchFamily="2" charset="2"/>
              <a:buChar char="§"/>
            </a:pPr>
            <a:r>
              <a:rPr lang="nl-NL" sz="3200" dirty="0" smtClean="0">
                <a:ea typeface="Calibri" pitchFamily="34" charset="0"/>
                <a:cs typeface="Arial" charset="0"/>
              </a:rPr>
              <a:t> Flora </a:t>
            </a:r>
            <a:r>
              <a:rPr lang="nl-NL" sz="3200" dirty="0">
                <a:ea typeface="Calibri" pitchFamily="34" charset="0"/>
                <a:cs typeface="Arial" charset="0"/>
              </a:rPr>
              <a:t>en fauna</a:t>
            </a:r>
          </a:p>
          <a:p>
            <a:pPr lvl="1" eaLnBrk="0" hangingPunct="0">
              <a:buFont typeface="Wingdings" panose="05000000000000000000" pitchFamily="2" charset="2"/>
              <a:buChar char="§"/>
            </a:pPr>
            <a:r>
              <a:rPr lang="nl-NL" sz="3200" dirty="0" smtClean="0">
                <a:ea typeface="Calibri" pitchFamily="34" charset="0"/>
                <a:cs typeface="Arial" charset="0"/>
              </a:rPr>
              <a:t> Infrastructuur </a:t>
            </a:r>
            <a:endParaRPr lang="nl-NL" sz="3200" dirty="0">
              <a:ea typeface="Calibri" pitchFamily="34" charset="0"/>
              <a:cs typeface="Arial" charset="0"/>
            </a:endParaRPr>
          </a:p>
          <a:p>
            <a:pPr lvl="1" eaLnBrk="0" hangingPunct="0">
              <a:buFont typeface="Wingdings" panose="05000000000000000000" pitchFamily="2" charset="2"/>
              <a:buChar char="§"/>
            </a:pPr>
            <a:r>
              <a:rPr lang="nl-NL" sz="3200" dirty="0" smtClean="0">
                <a:ea typeface="Calibri" pitchFamily="34" charset="0"/>
                <a:cs typeface="Arial" charset="0"/>
              </a:rPr>
              <a:t> Historie </a:t>
            </a:r>
            <a:endParaRPr lang="nl-NL" sz="3200" dirty="0">
              <a:ea typeface="Calibri" pitchFamily="34" charset="0"/>
              <a:cs typeface="Arial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48586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ea typeface="Calibri" pitchFamily="34" charset="0"/>
                <a:cs typeface="Arial" charset="0"/>
              </a:rPr>
              <a:t>Informatie over de locatie op het gebied van: </a:t>
            </a:r>
            <a:br>
              <a:rPr lang="nl-NL" dirty="0">
                <a:ea typeface="Calibri" pitchFamily="34" charset="0"/>
                <a:cs typeface="Arial" charset="0"/>
              </a:rPr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11200" y="1329343"/>
            <a:ext cx="4104918" cy="1304319"/>
          </a:xfrm>
        </p:spPr>
        <p:txBody>
          <a:bodyPr/>
          <a:lstStyle/>
          <a:p>
            <a:pPr lvl="1" eaLnBrk="0" hangingPunct="0">
              <a:buFont typeface="Wingdings" panose="05000000000000000000" pitchFamily="2" charset="2"/>
              <a:buChar char="§"/>
            </a:pPr>
            <a:r>
              <a:rPr lang="nl-NL" sz="3200" dirty="0" smtClean="0">
                <a:ea typeface="Calibri" pitchFamily="34" charset="0"/>
                <a:cs typeface="Arial" charset="0"/>
              </a:rPr>
              <a:t>Historie </a:t>
            </a:r>
            <a:endParaRPr lang="nl-NL" sz="3200" dirty="0">
              <a:ea typeface="Calibri" pitchFamily="34" charset="0"/>
              <a:cs typeface="Arial" charset="0"/>
            </a:endParaRP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3074" name="Picture 2" descr="Oude industrie, nieuwe hotspo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7" y="2116918"/>
            <a:ext cx="5402263" cy="3393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189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ea typeface="Calibri" pitchFamily="34" charset="0"/>
                <a:cs typeface="Arial" charset="0"/>
              </a:rPr>
              <a:t>Informatie over de locatie op het gebied van: </a:t>
            </a:r>
            <a:br>
              <a:rPr lang="nl-NL" dirty="0">
                <a:ea typeface="Calibri" pitchFamily="34" charset="0"/>
                <a:cs typeface="Arial" charset="0"/>
              </a:rPr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11200" y="1329343"/>
            <a:ext cx="4104918" cy="1304319"/>
          </a:xfrm>
        </p:spPr>
        <p:txBody>
          <a:bodyPr/>
          <a:lstStyle/>
          <a:p>
            <a:pPr lvl="1" eaLnBrk="0" hangingPunct="0">
              <a:buFont typeface="Wingdings" panose="05000000000000000000" pitchFamily="2" charset="2"/>
              <a:buChar char="§"/>
            </a:pPr>
            <a:r>
              <a:rPr lang="nl-NL" sz="3200" dirty="0" smtClean="0">
                <a:ea typeface="Calibri" pitchFamily="34" charset="0"/>
                <a:cs typeface="Arial" charset="0"/>
              </a:rPr>
              <a:t>Historie </a:t>
            </a:r>
            <a:endParaRPr lang="nl-NL" sz="3200" dirty="0">
              <a:ea typeface="Calibri" pitchFamily="34" charset="0"/>
              <a:cs typeface="Arial" charset="0"/>
            </a:endParaRP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150" y="1690688"/>
            <a:ext cx="5981700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582975"/>
      </p:ext>
    </p:extLst>
  </p:cSld>
  <p:clrMapOvr>
    <a:masterClrMapping/>
  </p:clrMapOvr>
</p:sld>
</file>

<file path=ppt/theme/theme1.xml><?xml version="1.0" encoding="utf-8"?>
<a:theme xmlns:a="http://schemas.openxmlformats.org/drawingml/2006/main" name="Thema1">
  <a:themeElements>
    <a:clrScheme name="Aangepast 1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BDEA1A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1" id="{848D2DA3-4BAC-4590-9F3A-C04EAD61AF1C}" vid="{84936BD3-994A-46F0-BAD8-245BDD45B96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2" ma:contentTypeDescription="Een nieuw document maken." ma:contentTypeScope="" ma:versionID="1dc84fb11a9be35ac09a1ae920ea7357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85fd8f0e804736af8b3f71c277445723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0517EB-918A-4F91-B474-4547F2D83E5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D7DE6F1-65E5-4742-993C-166C160C650C}">
  <ds:schemaRefs>
    <ds:schemaRef ds:uri="http://purl.org/dc/dcmitype/"/>
    <ds:schemaRef ds:uri="http://schemas.microsoft.com/office/infopath/2007/PartnerControls"/>
    <ds:schemaRef ds:uri="47a28104-336f-447d-946e-e305ac2bcd47"/>
    <ds:schemaRef ds:uri="http://purl.org/dc/elements/1.1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34354c1b-6b8c-435b-ad50-990538c19557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83E93C8-59D2-40D3-93A7-63AC08BBC7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Thema1</Template>
  <TotalTime>3415</TotalTime>
  <Words>293</Words>
  <Application>Microsoft Office PowerPoint</Application>
  <PresentationFormat>Breedbeeld</PresentationFormat>
  <Paragraphs>44</Paragraphs>
  <Slides>7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Thema1</vt:lpstr>
      <vt:lpstr>Leerarrangement 1  Inventarisatie opdracht en plangebied</vt:lpstr>
      <vt:lpstr> 1920_IRG_1_ Inventarisatie opdracht en plangebied</vt:lpstr>
      <vt:lpstr>Zelfgemaakte kaart van het plangebied </vt:lpstr>
      <vt:lpstr>Zelfgemaakte kaart van het plangebied </vt:lpstr>
      <vt:lpstr>Informatie over de locatie op het gebied van:  </vt:lpstr>
      <vt:lpstr>Informatie over de locatie op het gebied van:  </vt:lpstr>
      <vt:lpstr>Informatie over de locatie op het gebied van:  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Thomas Noordeloos</cp:lastModifiedBy>
  <cp:revision>47</cp:revision>
  <dcterms:created xsi:type="dcterms:W3CDTF">2017-09-05T13:31:36Z</dcterms:created>
  <dcterms:modified xsi:type="dcterms:W3CDTF">2020-04-23T08:03:07Z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